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1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wner" initials="O" lastIdx="2" clrIdx="0">
    <p:extLst>
      <p:ext uri="{19B8F6BF-5375-455C-9EA6-DF929625EA0E}">
        <p15:presenceInfo xmlns:p15="http://schemas.microsoft.com/office/powerpoint/2012/main" userId="Own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2055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9DBDD-1DE7-41B2-AF0F-E80D5CC5B8A6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2A52-E063-4659-A685-9D8611951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94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C2A52-E063-4659-A685-9D8611951D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85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458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3262" y="1727200"/>
            <a:ext cx="6415007" cy="631825"/>
          </a:xfrm>
        </p:spPr>
        <p:txBody>
          <a:bodyPr>
            <a:noAutofit/>
          </a:bodyPr>
          <a:lstStyle>
            <a:lvl1pPr>
              <a:defRPr sz="3000" b="0">
                <a:solidFill>
                  <a:srgbClr val="2055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743263" y="2590800"/>
            <a:ext cx="4724400" cy="533400"/>
          </a:xfrm>
        </p:spPr>
        <p:txBody>
          <a:bodyPr/>
          <a:lstStyle>
            <a:lvl1pPr marL="0" indent="0" algn="l">
              <a:buNone/>
              <a:defRPr>
                <a:solidFill>
                  <a:srgbClr val="20558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10" name="Straight Connector 10"/>
          <p:cNvCxnSpPr>
            <a:cxnSpLocks noChangeShapeType="1"/>
          </p:cNvCxnSpPr>
          <p:nvPr userDrawn="1"/>
        </p:nvCxnSpPr>
        <p:spPr bwMode="auto">
          <a:xfrm flipH="1">
            <a:off x="762000" y="3384550"/>
            <a:ext cx="8358188" cy="0"/>
          </a:xfrm>
          <a:prstGeom prst="line">
            <a:avLst/>
          </a:prstGeom>
          <a:ln w="34925">
            <a:solidFill>
              <a:srgbClr val="009900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mage result for clearworld">
            <a:extLst>
              <a:ext uri="{FF2B5EF4-FFF2-40B4-BE49-F238E27FC236}">
                <a16:creationId xmlns:a16="http://schemas.microsoft.com/office/drawing/2014/main" id="{0EE06CB5-D1E3-4E8D-9C18-C379963D243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21583"/>
            <a:ext cx="3607746" cy="1187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55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3866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6844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mage result for clearworld">
            <a:extLst>
              <a:ext uri="{FF2B5EF4-FFF2-40B4-BE49-F238E27FC236}">
                <a16:creationId xmlns:a16="http://schemas.microsoft.com/office/drawing/2014/main" id="{0EE06CB5-D1E3-4E8D-9C18-C379963D243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687" y="2420888"/>
            <a:ext cx="4444626" cy="1463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4900BC6-399F-4197-A794-11CC25A40271}"/>
              </a:ext>
            </a:extLst>
          </p:cNvPr>
          <p:cNvSpPr/>
          <p:nvPr userDrawn="1"/>
        </p:nvSpPr>
        <p:spPr>
          <a:xfrm>
            <a:off x="3347864" y="4005064"/>
            <a:ext cx="2448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1613 Justin Road</a:t>
            </a:r>
            <a:br>
              <a:rPr lang="en-US" dirty="0"/>
            </a:br>
            <a:r>
              <a:rPr lang="en-US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Metairie, LA 70001</a:t>
            </a:r>
            <a:br>
              <a:rPr lang="en-US" dirty="0"/>
            </a:br>
            <a:r>
              <a:rPr lang="en-US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1.855.SUN.LED1</a:t>
            </a:r>
            <a:br>
              <a:rPr lang="en-US" dirty="0"/>
            </a:br>
            <a:r>
              <a:rPr lang="en-US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info@clearworld.us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20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7E0011-A49E-4E27-B416-5F2FEF245EA5}" type="datetimeFigureOut">
              <a:rPr lang="en-US" smtClean="0"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9D1AD6-1DB7-4748-BF6F-9C548943DA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892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341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36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540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9853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4859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685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563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99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647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7188" y="6662738"/>
            <a:ext cx="1503362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45720"/>
          <a:lstStyle/>
          <a:p>
            <a:pPr algn="r" eaLnBrk="0" hangingPunct="0">
              <a:defRPr/>
            </a:pPr>
            <a:endParaRPr lang="en-US" sz="800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2743200" y="6457952"/>
            <a:ext cx="3900487" cy="242887"/>
          </a:xfrm>
          <a:prstGeom prst="rect">
            <a:avLst/>
          </a:prstGeom>
        </p:spPr>
        <p:txBody>
          <a:bodyPr/>
          <a:lstStyle/>
          <a:p>
            <a:pPr marL="0" indent="0" algn="ctr" eaLnBrk="0" hangingPunct="0"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+mn-cs"/>
              </a:rPr>
              <a:t>P. </a:t>
            </a:r>
            <a:fld id="{868D75F4-1B1B-4582-93B4-0417407E783F}" type="slidenum">
              <a:rPr lang="en-US" sz="800">
                <a:solidFill>
                  <a:schemeClr val="bg1">
                    <a:lumMod val="50000"/>
                  </a:schemeClr>
                </a:solidFill>
                <a:latin typeface="Arial" charset="0"/>
                <a:cs typeface="+mn-cs"/>
              </a:rPr>
              <a:pPr marL="0" indent="0" algn="ctr" eaLnBrk="0" hangingPunct="0">
                <a:defRPr/>
              </a:pPr>
              <a:t>‹#›</a:t>
            </a:fld>
            <a:r>
              <a:rPr lang="en-US" sz="800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 </a:t>
            </a:r>
            <a:r>
              <a:rPr lang="en-US" sz="1050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|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+mn-cs"/>
              </a:rPr>
              <a:t> Confidential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58788" y="6337300"/>
            <a:ext cx="6692900" cy="0"/>
          </a:xfrm>
          <a:prstGeom prst="line">
            <a:avLst/>
          </a:prstGeom>
          <a:ln w="158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4"/>
          <p:cNvCxnSpPr>
            <a:cxnSpLocks noChangeShapeType="1"/>
          </p:cNvCxnSpPr>
          <p:nvPr/>
        </p:nvCxnSpPr>
        <p:spPr bwMode="auto">
          <a:xfrm flipH="1">
            <a:off x="466725" y="723900"/>
            <a:ext cx="8220075" cy="0"/>
          </a:xfrm>
          <a:prstGeom prst="line">
            <a:avLst/>
          </a:prstGeom>
          <a:ln w="22225">
            <a:solidFill>
              <a:srgbClr val="009900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mage result for clearworld">
            <a:extLst>
              <a:ext uri="{FF2B5EF4-FFF2-40B4-BE49-F238E27FC236}">
                <a16:creationId xmlns:a16="http://schemas.microsoft.com/office/drawing/2014/main" id="{0EE06CB5-D1E3-4E8D-9C18-C379963D243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20082"/>
            <a:ext cx="1227200" cy="404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78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rgbClr val="20558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3C949"/>
        </a:buClr>
        <a:buSzPct val="120000"/>
        <a:buFont typeface="Wingdings" panose="05000000000000000000" pitchFamily="2" charset="2"/>
        <a:buChar char="§"/>
        <a:defRPr sz="2200" kern="1200">
          <a:solidFill>
            <a:srgbClr val="20558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0558A"/>
        </a:buClr>
        <a:buSzPct val="120000"/>
        <a:buFont typeface="Arial" panose="020B0604020202020204" pitchFamily="34" charset="0"/>
        <a:buChar char="‒"/>
        <a:defRPr sz="2000" kern="1200">
          <a:solidFill>
            <a:srgbClr val="20558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0558A"/>
        </a:buClr>
        <a:buFont typeface="Arial" panose="020B0604020202020204" pitchFamily="34" charset="0"/>
        <a:buChar char="•"/>
        <a:defRPr sz="1800" kern="1200">
          <a:solidFill>
            <a:srgbClr val="20558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rgbClr val="20558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rgbClr val="20558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ClearWorld RETROFLEX</a:t>
            </a:r>
            <a:r>
              <a:rPr lang="en-US" sz="1400" dirty="0"/>
              <a:t> ®</a:t>
            </a:r>
            <a:r>
              <a:rPr lang="en-US" dirty="0"/>
              <a:t>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43262" y="2492896"/>
            <a:ext cx="5412914" cy="765175"/>
          </a:xfrm>
        </p:spPr>
        <p:txBody>
          <a:bodyPr>
            <a:normAutofit/>
          </a:bodyPr>
          <a:lstStyle/>
          <a:p>
            <a:r>
              <a:rPr lang="en-US" sz="1600" dirty="0"/>
              <a:t>Off-Grid Solar LED Lighting Solution</a:t>
            </a:r>
          </a:p>
          <a:p>
            <a:r>
              <a:rPr lang="en-US" sz="1600" dirty="0"/>
              <a:t>Financing for Municipalities and Communities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056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RETROFLEX – Lighting Service Solution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82C0F1-5B24-4C98-B15D-756226D1AE8D}"/>
              </a:ext>
            </a:extLst>
          </p:cNvPr>
          <p:cNvSpPr txBox="1"/>
          <p:nvPr/>
        </p:nvSpPr>
        <p:spPr>
          <a:xfrm>
            <a:off x="1269686" y="1758676"/>
            <a:ext cx="624459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ClearWorld’s Lighting Service Solution:</a:t>
            </a:r>
          </a:p>
          <a:p>
            <a:endParaRPr lang="en-US" sz="12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/>
              <a:t>NO upfront capital costs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/>
              <a:t>NO upfront fees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400" dirty="0"/>
              <a:t>Off balance sheet financing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400" dirty="0"/>
              <a:t>Standard operating expenditure </a:t>
            </a:r>
            <a:r>
              <a:rPr lang="en-US" sz="1400" b="1" i="1" dirty="0"/>
              <a:t>eliminates</a:t>
            </a:r>
            <a:r>
              <a:rPr lang="en-US" sz="1400" dirty="0"/>
              <a:t>: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200" dirty="0"/>
              <a:t>Separate bond raise or financing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200" dirty="0"/>
              <a:t>Voter approvals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/>
              <a:t>Immediate Operational Budget Savings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400" dirty="0"/>
              <a:t>5% Guaranteed savings, based on current electric and maintenance rates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200" dirty="0"/>
              <a:t>Available to qualified customers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400" dirty="0"/>
              <a:t>Predictable long-term budget (e.g. 15-20 years)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400" dirty="0"/>
              <a:t>Immediate operations and maintenance cost savings</a:t>
            </a: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/>
              <a:t>Increased Safety and Resiliency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400" dirty="0"/>
              <a:t>Storm and Flood Resistant – the lights stay 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400" dirty="0"/>
              <a:t>Reduced Crime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/>
              <a:t>Environmental Benefits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400" dirty="0"/>
              <a:t>Reduced Carbon foot print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400" dirty="0"/>
              <a:t>Dark-sky Compliant</a:t>
            </a:r>
            <a:endParaRPr lang="en-US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18DA96-E191-43AC-B17E-8E5D7641EEE7}"/>
              </a:ext>
            </a:extLst>
          </p:cNvPr>
          <p:cNvSpPr txBox="1"/>
          <p:nvPr/>
        </p:nvSpPr>
        <p:spPr>
          <a:xfrm>
            <a:off x="395536" y="835346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ClearWorld’s patented Solar LED and Battery storage system, RETROFLEX® and other related game-changing alternative energy technologies, directly benefits the environment, economy and society. See what it can do for your community.</a:t>
            </a:r>
          </a:p>
        </p:txBody>
      </p:sp>
    </p:spTree>
    <p:extLst>
      <p:ext uri="{BB962C8B-B14F-4D97-AF65-F5344CB8AC3E}">
        <p14:creationId xmlns:p14="http://schemas.microsoft.com/office/powerpoint/2010/main" val="3302269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6924560"/>
      </p:ext>
    </p:extLst>
  </p:cSld>
  <p:clrMapOvr>
    <a:masterClrMapping/>
  </p:clrMapOvr>
</p:sld>
</file>

<file path=ppt/theme/theme1.xml><?xml version="1.0" encoding="utf-8"?>
<a:theme xmlns:a="http://schemas.openxmlformats.org/drawingml/2006/main" name="TERP_PPT_template_1024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01D563A1D85A46BC681CCD9FF4A5CD" ma:contentTypeVersion="4" ma:contentTypeDescription="Create a new document." ma:contentTypeScope="" ma:versionID="ec0c008296dc4bcc34c4ababa1237945">
  <xsd:schema xmlns:xsd="http://www.w3.org/2001/XMLSchema" xmlns:xs="http://www.w3.org/2001/XMLSchema" xmlns:p="http://schemas.microsoft.com/office/2006/metadata/properties" xmlns:ns2="45b2fab3-ce39-40a4-839c-4867be691a64" targetNamespace="http://schemas.microsoft.com/office/2006/metadata/properties" ma:root="true" ma:fieldsID="8918867315002a3171c62624348958dd" ns2:_="">
    <xsd:import namespace="45b2fab3-ce39-40a4-839c-4867be691a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fab3-ce39-40a4-839c-4867be691a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B5D125-05E4-43FE-A02E-D9A002DE7DA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5b2fab3-ce39-40a4-839c-4867be691a64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B472A17-0E21-4797-A8EF-A08DAC6EA2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B5401E-EEF0-4E09-9096-3A44505BC7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b2fab3-ce39-40a4-839c-4867be691a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TERP_PPT_template_10242014</Template>
  <TotalTime>366</TotalTime>
  <Words>127</Words>
  <Application>Microsoft Office PowerPoint</Application>
  <PresentationFormat>On-screen Show (4:3)</PresentationFormat>
  <Paragraphs>25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Open Sans</vt:lpstr>
      <vt:lpstr>Wingdings</vt:lpstr>
      <vt:lpstr>TERP_PPT_template_10242014</vt:lpstr>
      <vt:lpstr>ClearWorld RETROFLEX ® </vt:lpstr>
      <vt:lpstr>RETROFLEX – Lighting Service Solution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cover I</dc:title>
  <dc:creator>Virginia Amador</dc:creator>
  <cp:lastModifiedBy>Owner</cp:lastModifiedBy>
  <cp:revision>69</cp:revision>
  <dcterms:created xsi:type="dcterms:W3CDTF">2015-02-02T13:21:53Z</dcterms:created>
  <dcterms:modified xsi:type="dcterms:W3CDTF">2019-06-12T19:48:11Z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0x0101009901D563A1D85A46BC681CCD9FF4A5CD</vt:lpwstr>
  </property>
</Properties>
</file>